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3" r:id="rId3"/>
    <p:sldId id="274" r:id="rId4"/>
    <p:sldId id="293" r:id="rId5"/>
    <p:sldId id="287" r:id="rId6"/>
    <p:sldId id="286" r:id="rId7"/>
    <p:sldId id="291" r:id="rId8"/>
    <p:sldId id="288" r:id="rId9"/>
    <p:sldId id="275" r:id="rId10"/>
    <p:sldId id="292" r:id="rId11"/>
    <p:sldId id="289" r:id="rId12"/>
    <p:sldId id="290" r:id="rId13"/>
    <p:sldId id="283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2D7"/>
    <a:srgbClr val="76ABDC"/>
    <a:srgbClr val="66A2D8"/>
    <a:srgbClr val="FFFFFF"/>
    <a:srgbClr val="E142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4" autoAdjust="0"/>
    <p:restoredTop sz="94689" autoAdjust="0"/>
  </p:normalViewPr>
  <p:slideViewPr>
    <p:cSldViewPr snapToGrid="0">
      <p:cViewPr varScale="1">
        <p:scale>
          <a:sx n="67" d="100"/>
          <a:sy n="67" d="100"/>
        </p:scale>
        <p:origin x="-246" y="-108"/>
      </p:cViewPr>
      <p:guideLst>
        <p:guide orient="horz" pos="2160"/>
        <p:guide orient="horz" pos="346"/>
        <p:guide orient="horz" pos="3974"/>
        <p:guide pos="3840"/>
        <p:guide pos="7242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CE68CEF-74CF-47ED-8B5B-41C4CB04DE8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95E583F-8FC9-48B6-B005-15E498BA7E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417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EC5D17-E078-4593-9F13-93FEC00D1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D0BD007-48DF-4286-8F16-6CF809109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60466D-6ACB-4942-8D57-5AF0E41D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B243B1-3CA6-44E2-B812-7D905BFE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ABEDB82-27BD-473F-BCFE-3DC29841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075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B8A64C-8F22-40EF-A61C-5C812D0C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B9885E7-CF9B-4D48-97ED-3903582D7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718D4C3-7A9F-4388-A502-74C9BBAC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01E4A0-ED8B-4716-9105-73D24576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D37DE8-99F0-407C-9939-D14DD103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009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83A14C8-A298-4EE1-BF84-E512692F8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5133ED2-E099-46DC-B054-F6ED2B70C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98C6E51-B2CA-4D97-B8A7-17F529D3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52C33CA-269B-4521-844A-E2D6345E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FE1F6F6-3E42-4F60-BB36-73B20D03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722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72A3CD2-EB71-4EBE-B03F-86C9B2B2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6B6028B-818A-47EB-A446-A8DD578F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408538-3380-4858-961B-B2535AF2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C438605-DE74-4F86-BF64-D6AA18D2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FA8B97-13FA-48B0-B686-8381C2BA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218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4416B8-2B58-4480-BB7E-5CAC98DF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F3BA21-C0C7-491B-A098-DB963C4A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A54F27E-62C5-4C5B-A493-6B7EC31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BEE36DA-2B96-43A7-AAD0-8B9BDB5E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356E6D-617A-4895-B984-60CA6EB7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036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D84C0D-802E-49D7-8377-BF329684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F92FD72-24BD-42E4-B6F3-E0719D6D7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083E442-419A-42C2-9180-5633D74A8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36DAAD9-467C-4027-A7E0-38F99120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A07FF4A-1DB7-4555-9618-C11BE951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7F44E40-D693-4EFC-AC6D-3509013A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617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3BE8235-1BF5-4A9B-9303-F3A0D4BF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A75305E-A068-480E-8863-7948D6AA7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FE49507-7917-45BF-94D0-A6E467758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61F02DE-2A56-4154-9899-E4CBFACF5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6446E51-C066-409E-B880-3F7AF5495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6348932-A6C3-413A-AE92-3DBFC5AF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03E4C02-FA61-43F5-8FB2-A20260A0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CE639BF-7330-4C0A-BD8D-8B1E92DC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11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5C217A-CAF6-40DD-BD40-001A0BB5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FFEC5A3-5FA3-4529-A254-63B21A45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F6E3B29-91B3-488A-AEB7-2DB93FC3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D7C3051-63FD-428C-95DD-0E759333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083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542F891-14FB-4D49-A6FE-39140CA9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7249B27-F0FB-4393-99F6-76D1BEB6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043F7A2-A269-4903-95A5-5607EECE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802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7AA4DD-2D3B-476B-A808-77DB5324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18B587C-2426-4D32-8BDD-AD13789D8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29A93E-B546-4525-BE14-EA957DFFC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DD61F1-3BF4-4630-8581-85F79C76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35B284-A01C-4431-BE40-B553E6F7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7F5CD12-5093-459B-814C-68A2876F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451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73F094-E50A-42A4-ADC9-C81E261D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6372487-BD1B-48CD-B0B8-260FF113D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EA46355-ED09-42FD-8A32-5357AFCC5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578D16F-8BC1-4151-B7EC-CA127A63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491C71-FE3D-4438-BF14-F4BC7AC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B29E041-A304-4EAD-80FA-D0BDC8DC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610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C5D7D6-95CB-48A2-9073-A6B9809BF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6302E-F495-441A-B9ED-9E1C43E8B479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418403-0835-40F9-BF87-7273CC650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232994-33D9-4288-9655-6C66EF352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DEF5-2263-45B4-B717-7417EC219E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93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639C7014-B901-49B7-ABD2-B2BEB701DBA0}"/>
              </a:ext>
            </a:extLst>
          </p:cNvPr>
          <p:cNvSpPr txBox="1"/>
          <p:nvPr/>
        </p:nvSpPr>
        <p:spPr>
          <a:xfrm>
            <a:off x="1089085" y="810500"/>
            <a:ext cx="5391150" cy="84638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bliqueTopLeft">
                <a:rot lat="20699993" lon="0" rev="0"/>
              </a:camera>
              <a:lightRig rig="threePt" dir="t"/>
            </a:scene3d>
          </a:bodyPr>
          <a:lstStyle/>
          <a:p>
            <a:pPr marL="0" lvl="1" algn="dist"/>
            <a:r>
              <a:rPr lang="zh-CN" altLang="en-US" sz="4900" b="1" dirty="0" smtClean="0">
                <a:effectLst>
                  <a:outerShdw blurRad="76200" dist="50800" dir="5400000" sx="91000" sy="91000" algn="ctr" rotWithShape="0">
                    <a:schemeClr val="accent5">
                      <a:lumMod val="40000"/>
                      <a:lumOff val="60000"/>
                    </a:schemeClr>
                  </a:outerShdw>
                  <a:reflection endPos="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产品说明</a:t>
            </a:r>
            <a:endParaRPr lang="zh-CN" altLang="en-US" sz="4900" b="1" dirty="0">
              <a:effectLst>
                <a:outerShdw blurRad="76200" dist="50800" dir="5400000" sx="91000" sy="91000" algn="ctr" rotWithShape="0">
                  <a:schemeClr val="accent5">
                    <a:lumMod val="40000"/>
                    <a:lumOff val="60000"/>
                  </a:schemeClr>
                </a:outerShdw>
                <a:reflection endPos="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AD9465D2-20CA-48D2-AB1B-CA94EDF1F340}"/>
              </a:ext>
            </a:extLst>
          </p:cNvPr>
          <p:cNvSpPr txBox="1"/>
          <p:nvPr/>
        </p:nvSpPr>
        <p:spPr>
          <a:xfrm>
            <a:off x="1089085" y="2628475"/>
            <a:ext cx="4752974" cy="538609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reflection endPos="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r>
              <a:rPr lang="en-US" altLang="zh-CN" sz="2900" dirty="0" smtClean="0">
                <a:solidFill>
                  <a:schemeClr val="tx1">
                    <a:alpha val="31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Product Introduction</a:t>
            </a:r>
            <a:endParaRPr lang="zh-CN" altLang="en-US" sz="2900" dirty="0">
              <a:solidFill>
                <a:schemeClr val="tx1">
                  <a:alpha val="31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BFD45A5-BC91-4507-8805-9430D3B37D62}"/>
              </a:ext>
            </a:extLst>
          </p:cNvPr>
          <p:cNvSpPr txBox="1"/>
          <p:nvPr/>
        </p:nvSpPr>
        <p:spPr>
          <a:xfrm>
            <a:off x="1117257" y="3509781"/>
            <a:ext cx="425339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国内首创</a:t>
            </a:r>
            <a:r>
              <a:rPr lang="zh-CN" alt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包装</a:t>
            </a:r>
            <a:r>
              <a:rPr lang="en-US" altLang="zh-CN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在线连续式气密性</a:t>
            </a:r>
            <a:r>
              <a:rPr lang="zh-CN" altLang="en-US" sz="36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检测设备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F799398F-2BFD-41FC-A475-FA9B7A12BCEA}"/>
              </a:ext>
            </a:extLst>
          </p:cNvPr>
          <p:cNvCxnSpPr>
            <a:cxnSpLocks/>
          </p:cNvCxnSpPr>
          <p:nvPr/>
        </p:nvCxnSpPr>
        <p:spPr>
          <a:xfrm>
            <a:off x="695325" y="771525"/>
            <a:ext cx="0" cy="5314950"/>
          </a:xfrm>
          <a:prstGeom prst="line">
            <a:avLst/>
          </a:prstGeom>
          <a:ln w="38100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7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C:\Users\Administrator\Desktop\线段圆形.png">
            <a:extLst>
              <a:ext uri="{FF2B5EF4-FFF2-40B4-BE49-F238E27FC236}">
                <a16:creationId xmlns:a16="http://schemas.microsoft.com/office/drawing/2014/main" xmlns="" id="{131A80F3-D951-4004-AE64-F57CDE5D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570" y="-1253574"/>
            <a:ext cx="9048750" cy="90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5981C37-E989-41BD-9914-18BE9BB34387}"/>
              </a:ext>
            </a:extLst>
          </p:cNvPr>
          <p:cNvSpPr/>
          <p:nvPr/>
        </p:nvSpPr>
        <p:spPr>
          <a:xfrm>
            <a:off x="1069967" y="1744316"/>
            <a:ext cx="4304454" cy="70129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n>
                  <a:solidFill>
                    <a:sysClr val="windowText" lastClr="000000"/>
                  </a:solidFill>
                </a:ln>
              </a:rPr>
              <a:t>上海三兔检测技术有限公司</a:t>
            </a:r>
            <a:endParaRPr lang="zh-CN" altLang="en-US" sz="24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0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04534-18BF-431E-B58B-7392436AB2CF}"/>
              </a:ext>
            </a:extLst>
          </p:cNvPr>
          <p:cNvSpPr txBox="1"/>
          <p:nvPr/>
        </p:nvSpPr>
        <p:spPr>
          <a:xfrm>
            <a:off x="313388" y="92235"/>
            <a:ext cx="3810275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04-02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产  品  介  绍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71475" y="900112"/>
          <a:ext cx="11329988" cy="5796654"/>
        </p:xfrm>
        <a:graphic>
          <a:graphicData uri="http://schemas.openxmlformats.org/drawingml/2006/table">
            <a:tbl>
              <a:tblPr/>
              <a:tblGrid>
                <a:gridCol w="1002852"/>
                <a:gridCol w="2499487"/>
                <a:gridCol w="4500486"/>
                <a:gridCol w="3327163"/>
              </a:tblGrid>
              <a:tr h="346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KaiTi"/>
                          <a:cs typeface="Times New Roman"/>
                        </a:rPr>
                        <a:t>序号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KaiTi"/>
                          <a:cs typeface="Times New Roman"/>
                        </a:rPr>
                        <a:t>名称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KaiTi"/>
                          <a:cs typeface="Times New Roman"/>
                        </a:rPr>
                        <a:t>性能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KaiTi"/>
                          <a:cs typeface="Times New Roman"/>
                        </a:rPr>
                        <a:t>备注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4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运行节拍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80-120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包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分钟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检测精度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0.06mm 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≥漏气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液孔径 ≥ 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0.03mm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3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被检测包装尺寸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L 160-300-W 50-150-H 10-100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4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整机尺寸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L1500-W1000-H1500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进料和出料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H600-850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22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6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耗气量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15.3L/min  0.6Mpa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22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7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额定功耗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KaiTi"/>
                          <a:ea typeface="宋体"/>
                          <a:cs typeface="Times New Roman"/>
                        </a:rPr>
                        <a:t>2.2KW  380V 50HZ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8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工作环境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仿宋"/>
                        </a:rPr>
                        <a:t>温度</a:t>
                      </a:r>
                      <a:r>
                        <a:rPr lang="en-US" sz="1800" kern="100">
                          <a:latin typeface="Calibri"/>
                          <a:ea typeface="KaiTi"/>
                          <a:cs typeface="仿宋"/>
                        </a:rPr>
                        <a:t>0</a:t>
                      </a:r>
                      <a:r>
                        <a:rPr lang="zh-CN" sz="1800" kern="100">
                          <a:latin typeface="Calibri"/>
                          <a:ea typeface="KaiTi"/>
                          <a:cs typeface="仿宋"/>
                        </a:rPr>
                        <a:t>℃ </a:t>
                      </a:r>
                      <a:r>
                        <a:rPr lang="en-US" sz="1800" kern="100">
                          <a:latin typeface="Calibri"/>
                          <a:ea typeface="KaiTi"/>
                          <a:cs typeface="仿宋"/>
                        </a:rPr>
                        <a:t>­­­~ +35</a:t>
                      </a:r>
                      <a:r>
                        <a:rPr lang="zh-CN" sz="1800" kern="100">
                          <a:latin typeface="Calibri"/>
                          <a:ea typeface="KaiTi"/>
                          <a:cs typeface="仿宋"/>
                        </a:rPr>
                        <a:t>℃，湿度 ≤</a:t>
                      </a:r>
                      <a:r>
                        <a:rPr lang="en-US" sz="1800" kern="100">
                          <a:latin typeface="Calibri"/>
                          <a:ea typeface="KaiTi"/>
                          <a:cs typeface="仿宋"/>
                        </a:rPr>
                        <a:t> 85%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40759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9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主要材质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304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、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6061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铝合金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9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整机重量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300KG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9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11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软件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AI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架构系统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KC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自主研发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9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电气控制系统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西门子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9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13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在线检测技术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低压超频电弧诱导技术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90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KaiTi"/>
                          <a:ea typeface="宋体"/>
                          <a:cs typeface="Times New Roman"/>
                        </a:rPr>
                        <a:t>14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被检测物料类型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流体类包装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KaiTi"/>
                          <a:cs typeface="Times New Roman"/>
                        </a:rPr>
                        <a:t>非铝箔包材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06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04534-18BF-431E-B58B-7392436AB2CF}"/>
              </a:ext>
            </a:extLst>
          </p:cNvPr>
          <p:cNvSpPr txBox="1"/>
          <p:nvPr/>
        </p:nvSpPr>
        <p:spPr>
          <a:xfrm>
            <a:off x="313388" y="92235"/>
            <a:ext cx="3502498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04-03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应 用 场 景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2638" y="200026"/>
            <a:ext cx="23479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3907BD30-A235-4300-9A56-ADD0B6E9F2CB}"/>
              </a:ext>
            </a:extLst>
          </p:cNvPr>
          <p:cNvSpPr txBox="1"/>
          <p:nvPr/>
        </p:nvSpPr>
        <p:spPr>
          <a:xfrm>
            <a:off x="1001417" y="1046096"/>
            <a:ext cx="22704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食品行业：</a:t>
            </a:r>
            <a:endParaRPr lang="en-US" altLang="zh-CN" sz="2000" b="1" dirty="0">
              <a:latin typeface="+mn-ea"/>
            </a:endParaRPr>
          </a:p>
          <a:p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687" y="1700213"/>
            <a:ext cx="3981451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>
            <a:off x="3500437" y="1257300"/>
            <a:ext cx="28575" cy="52578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>
            <a:extLst>
              <a:ext uri="{FF2B5EF4-FFF2-40B4-BE49-F238E27FC236}">
                <a16:creationId xmlns="" xmlns:a16="http://schemas.microsoft.com/office/drawing/2014/main" id="{3907BD30-A235-4300-9A56-ADD0B6E9F2CB}"/>
              </a:ext>
            </a:extLst>
          </p:cNvPr>
          <p:cNvSpPr txBox="1"/>
          <p:nvPr/>
        </p:nvSpPr>
        <p:spPr>
          <a:xfrm>
            <a:off x="5211466" y="1084196"/>
            <a:ext cx="22704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医疗行业：</a:t>
            </a:r>
            <a:endParaRPr lang="en-US" altLang="zh-CN" sz="2000" b="1" dirty="0">
              <a:latin typeface="+mn-ea"/>
            </a:endParaRPr>
          </a:p>
          <a:p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3" name="图片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91025"/>
            <a:ext cx="2743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40" y="1700212"/>
            <a:ext cx="192881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">
            <a:extLst>
              <a:ext uri="{FF2B5EF4-FFF2-40B4-BE49-F238E27FC236}">
                <a16:creationId xmlns="" xmlns:a16="http://schemas.microsoft.com/office/drawing/2014/main" id="{3907BD30-A235-4300-9A56-ADD0B6E9F2CB}"/>
              </a:ext>
            </a:extLst>
          </p:cNvPr>
          <p:cNvSpPr txBox="1"/>
          <p:nvPr/>
        </p:nvSpPr>
        <p:spPr>
          <a:xfrm>
            <a:off x="9621542" y="2751072"/>
            <a:ext cx="22704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日化行业：</a:t>
            </a:r>
            <a:endParaRPr lang="en-US" altLang="zh-CN" sz="2000" b="1" dirty="0">
              <a:latin typeface="+mn-ea"/>
            </a:endParaRPr>
          </a:p>
          <a:p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6" name="图片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1638" y="3686175"/>
            <a:ext cx="2181226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8682037" y="1266825"/>
            <a:ext cx="28575" cy="52578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06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04534-18BF-431E-B58B-7392436AB2CF}"/>
              </a:ext>
            </a:extLst>
          </p:cNvPr>
          <p:cNvSpPr txBox="1"/>
          <p:nvPr/>
        </p:nvSpPr>
        <p:spPr>
          <a:xfrm>
            <a:off x="313388" y="92235"/>
            <a:ext cx="3332580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05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设备主要配置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12" y="1414464"/>
            <a:ext cx="10923792" cy="39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06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5981C37-E989-41BD-9914-18BE9BB34387}"/>
              </a:ext>
            </a:extLst>
          </p:cNvPr>
          <p:cNvSpPr/>
          <p:nvPr/>
        </p:nvSpPr>
        <p:spPr>
          <a:xfrm>
            <a:off x="3857413" y="3764845"/>
            <a:ext cx="4304454" cy="70129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n>
                  <a:solidFill>
                    <a:sysClr val="windowText" lastClr="000000"/>
                  </a:solidFill>
                </a:ln>
              </a:rPr>
              <a:t>上海三兔检测技术有限公司</a:t>
            </a:r>
            <a:endParaRPr lang="zh-CN" altLang="en-US" sz="2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178E26D-6447-4BDF-B1E1-BF92741E607E}"/>
              </a:ext>
            </a:extLst>
          </p:cNvPr>
          <p:cNvSpPr txBox="1"/>
          <p:nvPr/>
        </p:nvSpPr>
        <p:spPr>
          <a:xfrm>
            <a:off x="3648507" y="2412008"/>
            <a:ext cx="5332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THANK</a:t>
            </a:r>
            <a:r>
              <a:rPr lang="en-US" altLang="zh-CN" sz="5400" b="1" dirty="0">
                <a:solidFill>
                  <a:srgbClr val="009F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 </a:t>
            </a:r>
            <a:r>
              <a:rPr lang="en-US" altLang="zh-CN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YOU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BFF2C86-C8A0-4437-B532-A0B5C19ECC73}"/>
              </a:ext>
            </a:extLst>
          </p:cNvPr>
          <p:cNvSpPr/>
          <p:nvPr/>
        </p:nvSpPr>
        <p:spPr>
          <a:xfrm>
            <a:off x="8040995" y="2600206"/>
            <a:ext cx="4151005" cy="1718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902DAFB-463A-4D13-992D-E20D8078C5A0}"/>
              </a:ext>
            </a:extLst>
          </p:cNvPr>
          <p:cNvSpPr/>
          <p:nvPr/>
        </p:nvSpPr>
        <p:spPr>
          <a:xfrm>
            <a:off x="17675" y="3088177"/>
            <a:ext cx="3846856" cy="11592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9A33F66-B6B0-4131-92D6-1C610CEA3DF8}"/>
              </a:ext>
            </a:extLst>
          </p:cNvPr>
          <p:cNvSpPr txBox="1"/>
          <p:nvPr/>
        </p:nvSpPr>
        <p:spPr>
          <a:xfrm>
            <a:off x="2809875" y="477520"/>
            <a:ext cx="6534963" cy="1613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5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一个更美好的世界</a:t>
            </a:r>
            <a:endParaRPr lang="en-US" altLang="zh-CN" sz="35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en-US" sz="3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值得我们全力以赴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xmlns="" val="30862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4961A251-0D75-4EFB-9F7C-5E2D5AF01D19}"/>
              </a:ext>
            </a:extLst>
          </p:cNvPr>
          <p:cNvSpPr txBox="1"/>
          <p:nvPr/>
        </p:nvSpPr>
        <p:spPr>
          <a:xfrm>
            <a:off x="313388" y="92235"/>
            <a:ext cx="2511842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01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设备分类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F:\C.上海特丫特智能科技有限公司\5.TYT项目\产品外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3088"/>
            <a:ext cx="5257801" cy="376667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2049" y="2486026"/>
            <a:ext cx="3133725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31">
            <a:extLst>
              <a:ext uri="{FF2B5EF4-FFF2-40B4-BE49-F238E27FC236}">
                <a16:creationId xmlns="" xmlns:a16="http://schemas.microsoft.com/office/drawing/2014/main" id="{D8935E75-7E68-4E00-9398-461F400A6299}"/>
              </a:ext>
            </a:extLst>
          </p:cNvPr>
          <p:cNvSpPr txBox="1"/>
          <p:nvPr/>
        </p:nvSpPr>
        <p:spPr>
          <a:xfrm>
            <a:off x="1276981" y="1394717"/>
            <a:ext cx="272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在线气密性检测设备</a:t>
            </a:r>
            <a:r>
              <a:rPr lang="en-US" altLang="zh-CN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31">
            <a:extLst>
              <a:ext uri="{FF2B5EF4-FFF2-40B4-BE49-F238E27FC236}">
                <a16:creationId xmlns="" xmlns:a16="http://schemas.microsoft.com/office/drawing/2014/main" id="{D8935E75-7E68-4E00-9398-461F400A6299}"/>
              </a:ext>
            </a:extLst>
          </p:cNvPr>
          <p:cNvSpPr txBox="1"/>
          <p:nvPr/>
        </p:nvSpPr>
        <p:spPr>
          <a:xfrm>
            <a:off x="5129843" y="1418530"/>
            <a:ext cx="272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在线气密性检测设备</a:t>
            </a:r>
            <a:r>
              <a:rPr lang="en-US" altLang="zh-CN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31">
            <a:extLst>
              <a:ext uri="{FF2B5EF4-FFF2-40B4-BE49-F238E27FC236}">
                <a16:creationId xmlns="" xmlns:a16="http://schemas.microsoft.com/office/drawing/2014/main" id="{D8935E75-7E68-4E00-9398-461F400A6299}"/>
              </a:ext>
            </a:extLst>
          </p:cNvPr>
          <p:cNvSpPr txBox="1"/>
          <p:nvPr/>
        </p:nvSpPr>
        <p:spPr>
          <a:xfrm>
            <a:off x="8930318" y="1447104"/>
            <a:ext cx="272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在线气密性检测设备</a:t>
            </a:r>
            <a:r>
              <a:rPr lang="en-US" altLang="zh-CN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2438400"/>
            <a:ext cx="36480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95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04534-18BF-431E-B58B-7392436AB2CF}"/>
              </a:ext>
            </a:extLst>
          </p:cNvPr>
          <p:cNvSpPr txBox="1"/>
          <p:nvPr/>
        </p:nvSpPr>
        <p:spPr>
          <a:xfrm>
            <a:off x="313388" y="92235"/>
            <a:ext cx="3810275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02-01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产  品  介  绍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3907BD30-A235-4300-9A56-ADD0B6E9F2CB}"/>
              </a:ext>
            </a:extLst>
          </p:cNvPr>
          <p:cNvSpPr txBox="1"/>
          <p:nvPr/>
        </p:nvSpPr>
        <p:spPr>
          <a:xfrm>
            <a:off x="329905" y="917508"/>
            <a:ext cx="10945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 </a:t>
            </a:r>
            <a:r>
              <a:rPr lang="zh-CN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产品</a:t>
            </a: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lang="zh-CN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（型号：</a:t>
            </a: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JCQ-120</a:t>
            </a:r>
            <a:r>
              <a:rPr lang="zh-CN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endParaRPr lang="en-US" altLang="zh-CN" sz="25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1.1 </a:t>
            </a:r>
            <a:r>
              <a:rPr lang="zh-CN" altLang="en-US" sz="2000" dirty="0" smtClean="0">
                <a:latin typeface="+mn-ea"/>
              </a:rPr>
              <a:t>检测</a:t>
            </a:r>
            <a:r>
              <a:rPr lang="zh-CN" altLang="en-US" sz="2000" dirty="0">
                <a:latin typeface="+mn-ea"/>
              </a:rPr>
              <a:t>性能：</a:t>
            </a:r>
            <a:r>
              <a:rPr lang="en-US" altLang="zh-CN" sz="2000" dirty="0">
                <a:latin typeface="+mn-ea"/>
              </a:rPr>
              <a:t>      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   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漏气</a:t>
            </a:r>
            <a:r>
              <a:rPr lang="zh-CN" altLang="en-US" sz="2000" dirty="0" smtClean="0">
                <a:latin typeface="+mn-ea"/>
              </a:rPr>
              <a:t>孔径参考标准</a:t>
            </a:r>
            <a:r>
              <a:rPr lang="en-US" altLang="zh-CN" sz="2000" dirty="0" smtClean="0">
                <a:latin typeface="+mn-ea"/>
              </a:rPr>
              <a:t>0.6-0.7mm</a:t>
            </a:r>
            <a:r>
              <a:rPr lang="zh-CN" altLang="en-US" sz="2000" dirty="0" smtClean="0">
                <a:latin typeface="+mn-ea"/>
              </a:rPr>
              <a:t>（人工检测的孔径在＞</a:t>
            </a:r>
            <a:r>
              <a:rPr lang="en-US" altLang="zh-CN" sz="2000" dirty="0" smtClean="0">
                <a:latin typeface="+mn-ea"/>
              </a:rPr>
              <a:t>3mm</a:t>
            </a:r>
            <a:r>
              <a:rPr lang="zh-CN" altLang="en-US" sz="2000" dirty="0" smtClean="0">
                <a:latin typeface="+mn-ea"/>
              </a:rPr>
              <a:t>），检测速度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70-90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包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分钟（根据客户物料尺寸来定速度节拍）</a:t>
            </a:r>
            <a:endParaRPr lang="en-US" altLang="zh-CN" sz="2000" dirty="0">
              <a:latin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 smtClean="0">
                <a:solidFill>
                  <a:schemeClr val="tx1"/>
                </a:solidFill>
                <a:latin typeface="+mn-ea"/>
              </a:rPr>
              <a:t>1.2 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检测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包装尺寸范围：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   袋体检测范围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: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L</a:t>
            </a:r>
            <a:r>
              <a:rPr lang="zh-CN" altLang="en-US" sz="2000" dirty="0">
                <a:latin typeface="+mn-ea"/>
              </a:rPr>
              <a:t>长度</a:t>
            </a:r>
            <a:r>
              <a:rPr lang="en-US" altLang="zh-CN" sz="2000" dirty="0">
                <a:latin typeface="+mn-ea"/>
              </a:rPr>
              <a:t>50-300mm</a:t>
            </a:r>
            <a:r>
              <a:rPr lang="zh-CN" altLang="en-US" sz="2000" dirty="0">
                <a:latin typeface="+mn-ea"/>
              </a:rPr>
              <a:t>，宽度</a:t>
            </a:r>
            <a:r>
              <a:rPr lang="en-US" altLang="zh-CN" sz="2000" dirty="0">
                <a:latin typeface="+mn-ea"/>
              </a:rPr>
              <a:t>W50-300mm</a:t>
            </a:r>
            <a:r>
              <a:rPr lang="zh-CN" altLang="en-US" sz="2000" dirty="0">
                <a:latin typeface="+mn-ea"/>
              </a:rPr>
              <a:t>，高度</a:t>
            </a:r>
            <a:r>
              <a:rPr lang="en-US" altLang="zh-CN" sz="2000" dirty="0">
                <a:latin typeface="+mn-ea"/>
              </a:rPr>
              <a:t>H5-100mm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1.3 </a:t>
            </a:r>
            <a:r>
              <a:rPr lang="zh-CN" altLang="en-US" sz="2000" dirty="0" smtClean="0">
                <a:latin typeface="+mn-ea"/>
              </a:rPr>
              <a:t>其他尺寸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+mn-ea"/>
              </a:rPr>
              <a:t>设备外形尺寸</a:t>
            </a:r>
            <a:r>
              <a:rPr lang="en-US" altLang="zh-CN" sz="2000" dirty="0" smtClean="0">
                <a:latin typeface="+mn-ea"/>
              </a:rPr>
              <a:t>L1250-W1150-H1700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1.4</a:t>
            </a:r>
            <a:r>
              <a:rPr lang="zh-CN" altLang="en-US" sz="2000" dirty="0" smtClean="0">
                <a:latin typeface="+mn-ea"/>
              </a:rPr>
              <a:t>适用范围和特点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+mn-ea"/>
              </a:rPr>
              <a:t>适合用于被检测物料可被一定挤压，包装袋内物料厚度小于整体包装袋厚度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 </a:t>
            </a:r>
            <a:r>
              <a:rPr lang="zh-CN" altLang="en-US" sz="2000" dirty="0" smtClean="0">
                <a:latin typeface="+mn-ea"/>
              </a:rPr>
              <a:t>可用于粉类包装、液体包装、充气包装袋等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1.5</a:t>
            </a:r>
            <a:r>
              <a:rPr lang="zh-CN" altLang="en-US" sz="2000" dirty="0" smtClean="0">
                <a:latin typeface="+mn-ea"/>
              </a:rPr>
              <a:t>原理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 </a:t>
            </a:r>
            <a:r>
              <a:rPr lang="zh-CN" altLang="en-US" sz="2000" dirty="0" smtClean="0">
                <a:latin typeface="+mn-ea"/>
              </a:rPr>
              <a:t>通过一定的挤压物料靠光学检测压力变化。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+mn-ea"/>
            </a:endParaRPr>
          </a:p>
          <a:p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4037" y="3814763"/>
            <a:ext cx="2076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2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04534-18BF-431E-B58B-7392436AB2CF}"/>
              </a:ext>
            </a:extLst>
          </p:cNvPr>
          <p:cNvSpPr txBox="1"/>
          <p:nvPr/>
        </p:nvSpPr>
        <p:spPr>
          <a:xfrm>
            <a:off x="313388" y="92235"/>
            <a:ext cx="3810275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02-02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产  品  介  绍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4037" y="3814763"/>
            <a:ext cx="2076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42901" y="971551"/>
          <a:ext cx="8929689" cy="5637658"/>
        </p:xfrm>
        <a:graphic>
          <a:graphicData uri="http://schemas.openxmlformats.org/drawingml/2006/table">
            <a:tbl>
              <a:tblPr/>
              <a:tblGrid>
                <a:gridCol w="658406"/>
                <a:gridCol w="1969663"/>
                <a:gridCol w="3680961"/>
                <a:gridCol w="2620659"/>
              </a:tblGrid>
              <a:tr h="438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KaiTi"/>
                          <a:cs typeface="Times New Roman"/>
                        </a:rPr>
                        <a:t>序号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KaiTi"/>
                          <a:cs typeface="Times New Roman"/>
                        </a:rPr>
                        <a:t>名称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KaiTi"/>
                          <a:cs typeface="Times New Roman"/>
                        </a:rPr>
                        <a:t>性能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KaiTi"/>
                          <a:cs typeface="Times New Roman"/>
                        </a:rPr>
                        <a:t>备注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868"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运行节拍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KaiTi"/>
                          <a:ea typeface="宋体"/>
                          <a:cs typeface="Times New Roman"/>
                        </a:rPr>
                        <a:t>45</a:t>
                      </a:r>
                      <a:r>
                        <a:rPr lang="zh-CN" sz="1800" kern="100" dirty="0">
                          <a:latin typeface="Calibri"/>
                          <a:ea typeface="KaiTi"/>
                          <a:cs typeface="Times New Roman"/>
                        </a:rPr>
                        <a:t>包  </a:t>
                      </a:r>
                      <a:r>
                        <a:rPr lang="en-US" sz="1800" kern="100" dirty="0">
                          <a:latin typeface="Calibri"/>
                          <a:ea typeface="KaiTi"/>
                          <a:cs typeface="Times New Roman"/>
                        </a:rPr>
                        <a:t>-  </a:t>
                      </a:r>
                      <a:r>
                        <a:rPr lang="en-US" sz="1800" kern="100" dirty="0" smtClean="0">
                          <a:latin typeface="Calibri"/>
                          <a:ea typeface="KaiTi"/>
                          <a:cs typeface="Times New Roman"/>
                        </a:rPr>
                        <a:t>100</a:t>
                      </a:r>
                      <a:r>
                        <a:rPr lang="zh-CN" sz="1800" kern="100" dirty="0">
                          <a:latin typeface="Calibri"/>
                          <a:ea typeface="KaiTi"/>
                          <a:cs typeface="Times New Roman"/>
                        </a:rPr>
                        <a:t>包</a:t>
                      </a:r>
                      <a:r>
                        <a:rPr lang="en-US" sz="1800" kern="100" dirty="0">
                          <a:latin typeface="Calibri"/>
                          <a:ea typeface="KaiTi"/>
                          <a:cs typeface="Times New Roman"/>
                        </a:rPr>
                        <a:t>/</a:t>
                      </a:r>
                      <a:r>
                        <a:rPr lang="zh-CN" sz="1800" kern="100" dirty="0">
                          <a:latin typeface="Calibri"/>
                          <a:ea typeface="KaiTi"/>
                          <a:cs typeface="Times New Roman"/>
                        </a:rPr>
                        <a:t>分钟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可定制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603124"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KaiTi"/>
                          <a:cs typeface="Times New Roman"/>
                        </a:rPr>
                        <a:t>包装尺寸范围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L 50-300mm-W 50-300mm-H 5-100mm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含气包装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466574"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3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检测精度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KaiTi"/>
                          <a:ea typeface="宋体"/>
                          <a:cs typeface="Times New Roman"/>
                        </a:rPr>
                        <a:t>0.7mm </a:t>
                      </a:r>
                      <a:r>
                        <a:rPr lang="zh-CN" sz="1800" kern="100" dirty="0">
                          <a:latin typeface="Calibri"/>
                          <a:ea typeface="KaiTi"/>
                          <a:cs typeface="Times New Roman"/>
                        </a:rPr>
                        <a:t>≥漏孔径 ≥ </a:t>
                      </a:r>
                      <a:r>
                        <a:rPr lang="en-US" sz="1800" kern="100" dirty="0" smtClean="0">
                          <a:latin typeface="Calibri"/>
                          <a:ea typeface="KaiTi"/>
                          <a:cs typeface="Times New Roman"/>
                        </a:rPr>
                        <a:t>0.6mm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针直径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30"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4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厚度分度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0.01mm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受压后厚度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493172"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防护等级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IP44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72"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6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额定功耗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1.4KW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380V 50HZ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72"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7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工作环境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仿宋"/>
                        </a:rPr>
                        <a:t>温度</a:t>
                      </a:r>
                      <a:r>
                        <a:rPr lang="en-US" sz="1800" kern="100">
                          <a:latin typeface="Calibri"/>
                          <a:ea typeface="KaiTi"/>
                          <a:cs typeface="仿宋"/>
                        </a:rPr>
                        <a:t>0</a:t>
                      </a:r>
                      <a:r>
                        <a:rPr lang="zh-CN" sz="1800" kern="100">
                          <a:latin typeface="Calibri"/>
                          <a:ea typeface="KaiTi"/>
                          <a:cs typeface="仿宋"/>
                        </a:rPr>
                        <a:t>℃ </a:t>
                      </a:r>
                      <a:r>
                        <a:rPr lang="en-US" sz="1800" kern="100">
                          <a:latin typeface="Calibri"/>
                          <a:ea typeface="KaiTi"/>
                          <a:cs typeface="仿宋"/>
                        </a:rPr>
                        <a:t>­­­~ +35</a:t>
                      </a:r>
                      <a:r>
                        <a:rPr lang="zh-CN" sz="1800" kern="100">
                          <a:latin typeface="Calibri"/>
                          <a:ea typeface="KaiTi"/>
                          <a:cs typeface="仿宋"/>
                        </a:rPr>
                        <a:t>℃，湿度 </a:t>
                      </a:r>
                      <a:r>
                        <a:rPr lang="en-US" sz="1800" kern="100">
                          <a:latin typeface="Calibri"/>
                          <a:ea typeface="KaiTi"/>
                          <a:cs typeface="仿宋"/>
                        </a:rPr>
                        <a:t>&lt; 80%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574"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8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主要材质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304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、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PU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食品级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603124"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9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单套功能模块尺寸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L1200mm-W1000mm-H1200mm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24"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单套产品模块重量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350KG  -  500KG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2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04534-18BF-431E-B58B-7392436AB2CF}"/>
              </a:ext>
            </a:extLst>
          </p:cNvPr>
          <p:cNvSpPr txBox="1"/>
          <p:nvPr/>
        </p:nvSpPr>
        <p:spPr>
          <a:xfrm>
            <a:off x="313388" y="92235"/>
            <a:ext cx="3502498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02-03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应 用 场 景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5550" y="0"/>
            <a:ext cx="2076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899" y="4471988"/>
            <a:ext cx="256698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1" y="1771651"/>
            <a:ext cx="3352800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>
            <a:off x="4843463" y="1671638"/>
            <a:ext cx="28575" cy="518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8"/>
          <p:cNvSpPr txBox="1"/>
          <p:nvPr/>
        </p:nvSpPr>
        <p:spPr>
          <a:xfrm>
            <a:off x="1646767" y="1194360"/>
            <a:ext cx="1310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含气</a:t>
            </a:r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软包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2100" y="2809875"/>
            <a:ext cx="4076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8"/>
          <p:cNvSpPr txBox="1"/>
          <p:nvPr/>
        </p:nvSpPr>
        <p:spPr>
          <a:xfrm>
            <a:off x="6385454" y="1261036"/>
            <a:ext cx="22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液体又含气的软</a:t>
            </a:r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</a:p>
        </p:txBody>
      </p:sp>
    </p:spTree>
    <p:extLst>
      <p:ext uri="{BB962C8B-B14F-4D97-AF65-F5344CB8AC3E}">
        <p14:creationId xmlns:p14="http://schemas.microsoft.com/office/powerpoint/2010/main" xmlns="" val="432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04534-18BF-431E-B58B-7392436AB2CF}"/>
              </a:ext>
            </a:extLst>
          </p:cNvPr>
          <p:cNvSpPr txBox="1"/>
          <p:nvPr/>
        </p:nvSpPr>
        <p:spPr>
          <a:xfrm>
            <a:off x="313388" y="92235"/>
            <a:ext cx="3810275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03-01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产  品  介  绍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4857" y="3929063"/>
            <a:ext cx="3558112" cy="27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3907BD30-A235-4300-9A56-ADD0B6E9F2CB}"/>
              </a:ext>
            </a:extLst>
          </p:cNvPr>
          <p:cNvSpPr txBox="1"/>
          <p:nvPr/>
        </p:nvSpPr>
        <p:spPr>
          <a:xfrm>
            <a:off x="314325" y="917912"/>
            <a:ext cx="1094539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 </a:t>
            </a:r>
            <a:r>
              <a:rPr lang="zh-CN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产品</a:t>
            </a: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lang="zh-CN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（型号：</a:t>
            </a: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ZCQ-120</a:t>
            </a:r>
            <a:r>
              <a:rPr lang="zh-CN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endParaRPr lang="en-US" altLang="zh-CN" sz="25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1.1 </a:t>
            </a:r>
            <a:r>
              <a:rPr lang="zh-CN" altLang="en-US" sz="2000" dirty="0" smtClean="0">
                <a:latin typeface="+mn-ea"/>
              </a:rPr>
              <a:t>检测</a:t>
            </a:r>
            <a:r>
              <a:rPr lang="zh-CN" altLang="en-US" sz="2000" dirty="0">
                <a:latin typeface="+mn-ea"/>
              </a:rPr>
              <a:t>性能：</a:t>
            </a:r>
            <a:r>
              <a:rPr lang="en-US" altLang="zh-CN" sz="2000" dirty="0">
                <a:latin typeface="+mn-ea"/>
              </a:rPr>
              <a:t>      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   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漏气</a:t>
            </a:r>
            <a:r>
              <a:rPr lang="zh-CN" altLang="en-US" sz="2000" dirty="0" smtClean="0">
                <a:latin typeface="+mn-ea"/>
              </a:rPr>
              <a:t>孔径参考标准</a:t>
            </a:r>
            <a:r>
              <a:rPr lang="en-US" altLang="zh-CN" sz="2000" dirty="0" smtClean="0">
                <a:latin typeface="+mn-ea"/>
              </a:rPr>
              <a:t>0.06mm</a:t>
            </a:r>
            <a:r>
              <a:rPr lang="zh-CN" altLang="en-US" sz="2000" dirty="0" smtClean="0">
                <a:latin typeface="+mn-ea"/>
              </a:rPr>
              <a:t>（人工检测的孔径在＞</a:t>
            </a:r>
            <a:r>
              <a:rPr lang="en-US" altLang="zh-CN" sz="2000" dirty="0" smtClean="0">
                <a:latin typeface="+mn-ea"/>
              </a:rPr>
              <a:t>3mm</a:t>
            </a:r>
            <a:r>
              <a:rPr lang="zh-CN" altLang="en-US" sz="2000" dirty="0" smtClean="0">
                <a:latin typeface="+mn-ea"/>
              </a:rPr>
              <a:t>），检测速度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60-80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包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分钟（根据客户物料尺寸来定速度节拍）</a:t>
            </a:r>
            <a:endParaRPr lang="en-US" altLang="zh-CN" sz="2000" dirty="0">
              <a:latin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 smtClean="0">
                <a:solidFill>
                  <a:schemeClr val="tx1"/>
                </a:solidFill>
                <a:latin typeface="+mn-ea"/>
              </a:rPr>
              <a:t>1.2 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检测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包装尺寸范围：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   袋体检测范围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: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L</a:t>
            </a:r>
            <a:r>
              <a:rPr lang="zh-CN" altLang="en-US" sz="2000" dirty="0">
                <a:latin typeface="+mn-ea"/>
              </a:rPr>
              <a:t>长度</a:t>
            </a:r>
            <a:r>
              <a:rPr lang="en-US" altLang="zh-CN" sz="2000" dirty="0">
                <a:latin typeface="+mn-ea"/>
              </a:rPr>
              <a:t>50-300mm</a:t>
            </a:r>
            <a:r>
              <a:rPr lang="zh-CN" altLang="en-US" sz="2000" dirty="0">
                <a:latin typeface="+mn-ea"/>
              </a:rPr>
              <a:t>，宽度</a:t>
            </a:r>
            <a:r>
              <a:rPr lang="en-US" altLang="zh-CN" sz="2000" dirty="0">
                <a:latin typeface="+mn-ea"/>
              </a:rPr>
              <a:t>W50-300mm</a:t>
            </a:r>
            <a:r>
              <a:rPr lang="zh-CN" altLang="en-US" sz="2000" dirty="0">
                <a:latin typeface="+mn-ea"/>
              </a:rPr>
              <a:t>，高度</a:t>
            </a:r>
            <a:r>
              <a:rPr lang="en-US" altLang="zh-CN" sz="2000" dirty="0">
                <a:latin typeface="+mn-ea"/>
              </a:rPr>
              <a:t>H5-100mm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1.3 </a:t>
            </a:r>
            <a:r>
              <a:rPr lang="zh-CN" altLang="en-US" sz="2000" dirty="0" smtClean="0">
                <a:latin typeface="+mn-ea"/>
              </a:rPr>
              <a:t>其他尺寸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+mn-ea"/>
              </a:rPr>
              <a:t>设备外形尺寸</a:t>
            </a:r>
            <a:r>
              <a:rPr lang="en-US" altLang="zh-CN" sz="2000" dirty="0" smtClean="0">
                <a:latin typeface="+mn-ea"/>
              </a:rPr>
              <a:t>L2200-W2200-H1700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1.4</a:t>
            </a:r>
            <a:r>
              <a:rPr lang="zh-CN" altLang="en-US" sz="2000" dirty="0" smtClean="0">
                <a:latin typeface="+mn-ea"/>
              </a:rPr>
              <a:t>适用范围和特点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+mn-ea"/>
              </a:rPr>
              <a:t>主要针对医药行业的超高精度检测，被检测物料内含少量气体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</a:rPr>
              <a:t>即可（主要针对高端客户）：粉体、液体、盒装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1.5</a:t>
            </a:r>
            <a:r>
              <a:rPr lang="zh-CN" altLang="en-US" sz="2000" dirty="0" smtClean="0">
                <a:latin typeface="+mn-ea"/>
              </a:rPr>
              <a:t>原理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+mn-ea"/>
              </a:rPr>
              <a:t>真空裂变技术，检测气体气压变化（相对物料非接触式）。</a:t>
            </a:r>
            <a:endParaRPr lang="en-US" altLang="zh-CN" sz="2000" dirty="0">
              <a:latin typeface="+mn-ea"/>
            </a:endParaRPr>
          </a:p>
          <a:p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04534-18BF-431E-B58B-7392436AB2CF}"/>
              </a:ext>
            </a:extLst>
          </p:cNvPr>
          <p:cNvSpPr txBox="1"/>
          <p:nvPr/>
        </p:nvSpPr>
        <p:spPr>
          <a:xfrm>
            <a:off x="313388" y="92235"/>
            <a:ext cx="3810275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03-02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产  品  介  绍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71477" y="942973"/>
          <a:ext cx="11358561" cy="5664304"/>
        </p:xfrm>
        <a:graphic>
          <a:graphicData uri="http://schemas.openxmlformats.org/drawingml/2006/table">
            <a:tbl>
              <a:tblPr/>
              <a:tblGrid>
                <a:gridCol w="1005380"/>
                <a:gridCol w="2505790"/>
                <a:gridCol w="4511837"/>
                <a:gridCol w="3335554"/>
              </a:tblGrid>
              <a:tr h="333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KaiTi"/>
                          <a:cs typeface="Times New Roman"/>
                        </a:rPr>
                        <a:t>序号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KaiTi"/>
                          <a:cs typeface="Times New Roman"/>
                        </a:rPr>
                        <a:t>名称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KaiTi"/>
                          <a:cs typeface="Times New Roman"/>
                        </a:rPr>
                        <a:t>性能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Calibri"/>
                          <a:ea typeface="KaiTi"/>
                          <a:cs typeface="Times New Roman"/>
                        </a:rPr>
                        <a:t>备注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72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运行节拍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50-80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包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分钟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354524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检测精度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0.06mm 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≥漏气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液孔径 ≥ 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0.03mm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354524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3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被检测包装尺寸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L 40-300-W 40-150-H 5-100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354524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4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整机尺寸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KaiTi"/>
                          <a:ea typeface="宋体"/>
                          <a:cs typeface="Times New Roman"/>
                        </a:rPr>
                        <a:t>L2200-W2200-H1750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24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进料和出料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/mm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H600-850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35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6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耗气量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47.6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latin typeface="Arial"/>
                          <a:ea typeface="宋体"/>
                          <a:cs typeface="Times New Roman"/>
                        </a:rPr>
                        <a:t>m³</a:t>
                      </a: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/min   0.6Mpa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35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7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额定功耗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3.5KW  380V 50HZ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24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8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工作环境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仿宋"/>
                        </a:rPr>
                        <a:t>温度</a:t>
                      </a:r>
                      <a:r>
                        <a:rPr lang="en-US" sz="1800" kern="100">
                          <a:latin typeface="Calibri"/>
                          <a:ea typeface="KaiTi"/>
                          <a:cs typeface="仿宋"/>
                        </a:rPr>
                        <a:t>0</a:t>
                      </a:r>
                      <a:r>
                        <a:rPr lang="zh-CN" sz="1800" kern="100">
                          <a:latin typeface="Calibri"/>
                          <a:ea typeface="KaiTi"/>
                          <a:cs typeface="仿宋"/>
                        </a:rPr>
                        <a:t>℃ </a:t>
                      </a:r>
                      <a:r>
                        <a:rPr lang="en-US" sz="1800" kern="100">
                          <a:latin typeface="Calibri"/>
                          <a:ea typeface="KaiTi"/>
                          <a:cs typeface="仿宋"/>
                        </a:rPr>
                        <a:t>­­­~ +35</a:t>
                      </a:r>
                      <a:r>
                        <a:rPr lang="zh-CN" sz="1800" kern="100">
                          <a:latin typeface="Calibri"/>
                          <a:ea typeface="KaiTi"/>
                          <a:cs typeface="仿宋"/>
                        </a:rPr>
                        <a:t>℃，湿度 ≤</a:t>
                      </a:r>
                      <a:r>
                        <a:rPr lang="en-US" sz="1800" kern="100">
                          <a:latin typeface="Calibri"/>
                          <a:ea typeface="KaiTi"/>
                          <a:cs typeface="仿宋"/>
                        </a:rPr>
                        <a:t> 85%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6"/>
                    </a:solidFill>
                  </a:tcPr>
                </a:tc>
              </a:tr>
              <a:tr h="392419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9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主要材质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304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、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6061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铝合金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19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整机重量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600KG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19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11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软件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AI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架构系统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KC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自主研发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19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电气控制系统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西门子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19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KaiTi"/>
                          <a:ea typeface="宋体"/>
                          <a:cs typeface="Times New Roman"/>
                        </a:rPr>
                        <a:t>13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在线检测技术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真空</a:t>
                      </a:r>
                      <a:r>
                        <a:rPr lang="en-US" sz="1800" kern="100">
                          <a:latin typeface="Calibri"/>
                          <a:ea typeface="KaiTi"/>
                          <a:cs typeface="Times New Roman"/>
                        </a:rPr>
                        <a:t>/CO2</a:t>
                      </a: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空间裂变技术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19"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KaiTi"/>
                          <a:ea typeface="宋体"/>
                          <a:cs typeface="Times New Roman"/>
                        </a:rPr>
                        <a:t>14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被检测物料类型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KaiTi"/>
                          <a:cs typeface="Times New Roman"/>
                        </a:rPr>
                        <a:t>粉体、流体包装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KaiTi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9F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2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04534-18BF-431E-B58B-7392436AB2CF}"/>
              </a:ext>
            </a:extLst>
          </p:cNvPr>
          <p:cNvSpPr txBox="1"/>
          <p:nvPr/>
        </p:nvSpPr>
        <p:spPr>
          <a:xfrm>
            <a:off x="313388" y="92235"/>
            <a:ext cx="3502498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03-03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应 用 场 景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0157" y="0"/>
            <a:ext cx="275184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连接符 6"/>
          <p:cNvCxnSpPr/>
          <p:nvPr/>
        </p:nvCxnSpPr>
        <p:spPr>
          <a:xfrm>
            <a:off x="4471988" y="1443038"/>
            <a:ext cx="28575" cy="518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8"/>
          <p:cNvSpPr txBox="1"/>
          <p:nvPr/>
        </p:nvSpPr>
        <p:spPr>
          <a:xfrm>
            <a:off x="1532467" y="1194360"/>
            <a:ext cx="209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含微量气的软</a:t>
            </a:r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</a:p>
        </p:txBody>
      </p:sp>
      <p:pic>
        <p:nvPicPr>
          <p:cNvPr id="10" name="Picture 2" descr="C:\Users\姜志\Desktop\微信图片_202107131628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6" y="1885948"/>
            <a:ext cx="1985963" cy="2328864"/>
          </a:xfrm>
          <a:prstGeom prst="rect">
            <a:avLst/>
          </a:prstGeom>
          <a:noFill/>
        </p:spPr>
      </p:pic>
      <p:pic>
        <p:nvPicPr>
          <p:cNvPr id="11" name="Picture 3" descr="C:\Users\姜志\Desktop\微信图片_202107131628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" y="1757361"/>
            <a:ext cx="1887537" cy="243046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0663" y="4429125"/>
            <a:ext cx="16525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8"/>
          <p:cNvSpPr txBox="1"/>
          <p:nvPr/>
        </p:nvSpPr>
        <p:spPr>
          <a:xfrm>
            <a:off x="6242579" y="1218173"/>
            <a:ext cx="22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液体又含气的软</a:t>
            </a:r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7838" y="1852612"/>
            <a:ext cx="3543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8"/>
          <p:cNvSpPr txBox="1"/>
          <p:nvPr/>
        </p:nvSpPr>
        <p:spPr>
          <a:xfrm>
            <a:off x="6337829" y="4270936"/>
            <a:ext cx="224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盒类包装</a:t>
            </a:r>
            <a:endParaRPr lang="zh-CN" alt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6450" y="4729162"/>
            <a:ext cx="3228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2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8EF962-CB4C-45A0-9093-6B67ABC2465B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927B00-E09C-42C3-A063-4A7DA0C55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B304534-18BF-431E-B58B-7392436AB2CF}"/>
              </a:ext>
            </a:extLst>
          </p:cNvPr>
          <p:cNvSpPr txBox="1"/>
          <p:nvPr/>
        </p:nvSpPr>
        <p:spPr>
          <a:xfrm>
            <a:off x="313388" y="92235"/>
            <a:ext cx="3810275" cy="5847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46800" rIns="46800" rtlCol="0" anchor="ctr" anchorCtr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3200" dirty="0" smtClean="0">
                <a:solidFill>
                  <a:schemeClr val="accent1"/>
                </a:solidFill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04-01</a:t>
            </a:r>
            <a:r>
              <a:rPr lang="en-US" altLang="zh-CN" sz="3200" dirty="0" smtClean="0">
                <a:latin typeface="Swis721 BlkOul BT" panose="04020905030B03040203" pitchFamily="82" charset="0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  <a:cs typeface="Arial" panose="020B0604020202020204" pitchFamily="34" charset="0"/>
              </a:rPr>
              <a:t>产  品  介  绍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3907BD30-A235-4300-9A56-ADD0B6E9F2CB}"/>
              </a:ext>
            </a:extLst>
          </p:cNvPr>
          <p:cNvSpPr txBox="1"/>
          <p:nvPr/>
        </p:nvSpPr>
        <p:spPr>
          <a:xfrm>
            <a:off x="314325" y="917912"/>
            <a:ext cx="109453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 </a:t>
            </a:r>
            <a:r>
              <a:rPr lang="zh-CN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产品</a:t>
            </a: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</a:t>
            </a:r>
            <a:r>
              <a:rPr lang="zh-CN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（型号：</a:t>
            </a: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ECQ-120</a:t>
            </a:r>
            <a:r>
              <a:rPr lang="zh-CN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</a:t>
            </a:r>
            <a:endParaRPr lang="en-US" altLang="zh-CN" sz="25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1.1 </a:t>
            </a:r>
            <a:r>
              <a:rPr lang="zh-CN" altLang="en-US" sz="2000" dirty="0" smtClean="0">
                <a:latin typeface="+mn-ea"/>
              </a:rPr>
              <a:t>检测</a:t>
            </a:r>
            <a:r>
              <a:rPr lang="zh-CN" altLang="en-US" sz="2000" dirty="0">
                <a:latin typeface="+mn-ea"/>
              </a:rPr>
              <a:t>性能：</a:t>
            </a:r>
            <a:r>
              <a:rPr lang="en-US" altLang="zh-CN" sz="2000" dirty="0">
                <a:latin typeface="+mn-ea"/>
              </a:rPr>
              <a:t>      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   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漏气</a:t>
            </a:r>
            <a:r>
              <a:rPr lang="zh-CN" altLang="en-US" sz="2000" dirty="0" smtClean="0">
                <a:latin typeface="+mn-ea"/>
              </a:rPr>
              <a:t>孔径</a:t>
            </a:r>
            <a:r>
              <a:rPr lang="en-US" altLang="zh-CN" sz="2000" dirty="0" smtClean="0">
                <a:latin typeface="+mn-ea"/>
              </a:rPr>
              <a:t>0.03-0.06mm</a:t>
            </a:r>
            <a:r>
              <a:rPr lang="zh-CN" altLang="en-US" sz="2000" dirty="0" smtClean="0">
                <a:latin typeface="+mn-ea"/>
              </a:rPr>
              <a:t>（人工检测的孔径在＞</a:t>
            </a:r>
            <a:r>
              <a:rPr lang="en-US" altLang="zh-CN" sz="2000" dirty="0" smtClean="0">
                <a:latin typeface="+mn-ea"/>
              </a:rPr>
              <a:t>3mm</a:t>
            </a:r>
            <a:r>
              <a:rPr lang="zh-CN" altLang="en-US" sz="2000" dirty="0" smtClean="0">
                <a:latin typeface="+mn-ea"/>
              </a:rPr>
              <a:t>），检测速度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80-120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包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分钟（根据客户物料尺寸来定速度节拍）</a:t>
            </a:r>
            <a:endParaRPr lang="en-US" altLang="zh-CN" sz="2000" dirty="0">
              <a:latin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 smtClean="0">
                <a:solidFill>
                  <a:schemeClr val="tx1"/>
                </a:solidFill>
                <a:latin typeface="+mn-ea"/>
              </a:rPr>
              <a:t>1.2 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检测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包装尺寸范围：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   袋体检测范围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: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L</a:t>
            </a:r>
            <a:r>
              <a:rPr lang="zh-CN" altLang="en-US" sz="2000" dirty="0">
                <a:latin typeface="+mn-ea"/>
              </a:rPr>
              <a:t>长度</a:t>
            </a:r>
            <a:r>
              <a:rPr lang="en-US" altLang="zh-CN" sz="2000" dirty="0">
                <a:latin typeface="+mn-ea"/>
              </a:rPr>
              <a:t>50-300mm</a:t>
            </a:r>
            <a:r>
              <a:rPr lang="zh-CN" altLang="en-US" sz="2000" dirty="0">
                <a:latin typeface="+mn-ea"/>
              </a:rPr>
              <a:t>，宽度</a:t>
            </a:r>
            <a:r>
              <a:rPr lang="en-US" altLang="zh-CN" sz="2000" dirty="0">
                <a:latin typeface="+mn-ea"/>
              </a:rPr>
              <a:t>W50-300mm</a:t>
            </a:r>
            <a:r>
              <a:rPr lang="zh-CN" altLang="en-US" sz="2000" dirty="0">
                <a:latin typeface="+mn-ea"/>
              </a:rPr>
              <a:t>，高度</a:t>
            </a:r>
            <a:r>
              <a:rPr lang="en-US" altLang="zh-CN" sz="2000" dirty="0">
                <a:latin typeface="+mn-ea"/>
              </a:rPr>
              <a:t>H5-100mm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1.3 </a:t>
            </a:r>
            <a:r>
              <a:rPr lang="zh-CN" altLang="en-US" sz="2000" dirty="0" smtClean="0">
                <a:latin typeface="+mn-ea"/>
              </a:rPr>
              <a:t>其他尺寸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+mn-ea"/>
              </a:rPr>
              <a:t>设备外形尺寸</a:t>
            </a:r>
            <a:r>
              <a:rPr lang="en-US" altLang="zh-CN" sz="2000" dirty="0" smtClean="0">
                <a:latin typeface="+mn-ea"/>
              </a:rPr>
              <a:t>L1500-W1000-H1500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1.4</a:t>
            </a:r>
            <a:r>
              <a:rPr lang="zh-CN" altLang="en-US" sz="2000" dirty="0" smtClean="0">
                <a:latin typeface="+mn-ea"/>
              </a:rPr>
              <a:t>适用范围和特点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+mn-ea"/>
              </a:rPr>
              <a:t>主要针对液体包装袋（包装袋内部不能含铝箔纸和包装袋内的液体需导电）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1.5.</a:t>
            </a:r>
            <a:r>
              <a:rPr lang="zh-CN" altLang="en-US" sz="2000" dirty="0" smtClean="0">
                <a:latin typeface="+mn-ea"/>
              </a:rPr>
              <a:t>原理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+mn-ea"/>
              </a:rPr>
              <a:t>低压超频电弧检测技术</a:t>
            </a:r>
            <a:endParaRPr lang="en-US" altLang="zh-CN" sz="2000" dirty="0">
              <a:latin typeface="+mn-ea"/>
            </a:endParaRPr>
          </a:p>
          <a:p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8275" y="3714751"/>
            <a:ext cx="3133725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06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10618</TotalTime>
  <Words>799</Words>
  <Application>Microsoft Office PowerPoint</Application>
  <PresentationFormat>自定义</PresentationFormat>
  <Paragraphs>197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xbany</cp:lastModifiedBy>
  <cp:revision>19</cp:revision>
  <dcterms:created xsi:type="dcterms:W3CDTF">2020-03-18T10:59:13Z</dcterms:created>
  <dcterms:modified xsi:type="dcterms:W3CDTF">2021-11-25T06:37:32Z</dcterms:modified>
</cp:coreProperties>
</file>